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3" r:id="rId12"/>
    <p:sldId id="277" r:id="rId13"/>
    <p:sldId id="276" r:id="rId14"/>
    <p:sldId id="278" r:id="rId15"/>
    <p:sldId id="279" r:id="rId16"/>
    <p:sldId id="269" r:id="rId17"/>
    <p:sldId id="280" r:id="rId18"/>
    <p:sldId id="270" r:id="rId19"/>
    <p:sldId id="271" r:id="rId20"/>
    <p:sldId id="272" r:id="rId21"/>
    <p:sldId id="281" r:id="rId22"/>
    <p:sldId id="283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92" autoAdjust="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36" d="100"/>
        <a:sy n="236" d="100"/>
      </p:scale>
      <p:origin x="0" y="163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c-server-01\sharedfiles\LloydConsulting\Projects\10-623%20(SEQHWP%20Healthy%20Country%20Evaluation)\5.%20Technical\Neutral%20survey%20respon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s\Eberhard%20Consulting\SEQ%20HW\SEQ%20evaln\survey\SEQHC%20results%20overal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1000"/>
            </a:pPr>
            <a:r>
              <a:rPr lang="en-AU" sz="1000" dirty="0"/>
              <a:t>Average % of neutral responses per principle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dPt>
            <c:idx val="1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Sheet1!$D$8:$I$8</c:f>
              <c:strCache>
                <c:ptCount val="6"/>
                <c:pt idx="0">
                  <c:v>Partnership need</c:v>
                </c:pt>
                <c:pt idx="1">
                  <c:v>Partnership purpose</c:v>
                </c:pt>
                <c:pt idx="2">
                  <c:v>Partnership commitment</c:v>
                </c:pt>
                <c:pt idx="3">
                  <c:v>Partnership trust</c:v>
                </c:pt>
                <c:pt idx="4">
                  <c:v>Partnership arrangements</c:v>
                </c:pt>
                <c:pt idx="5">
                  <c:v>Partnership monitoring</c:v>
                </c:pt>
              </c:strCache>
            </c:strRef>
          </c:cat>
          <c:val>
            <c:numRef>
              <c:f>Sheet1!$D$9:$I$9</c:f>
              <c:numCache>
                <c:formatCode>General</c:formatCode>
                <c:ptCount val="6"/>
                <c:pt idx="0">
                  <c:v>14.28</c:v>
                </c:pt>
                <c:pt idx="1">
                  <c:v>30.86</c:v>
                </c:pt>
                <c:pt idx="2">
                  <c:v>30.279999999999987</c:v>
                </c:pt>
                <c:pt idx="3">
                  <c:v>33.720000000000013</c:v>
                </c:pt>
                <c:pt idx="4">
                  <c:v>30.259999999999987</c:v>
                </c:pt>
                <c:pt idx="5">
                  <c:v>35.980000000000004</c:v>
                </c:pt>
              </c:numCache>
            </c:numRef>
          </c:val>
        </c:ser>
        <c:gapWidth val="56"/>
        <c:axId val="85061632"/>
        <c:axId val="85063552"/>
      </c:barChart>
      <c:catAx>
        <c:axId val="85061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Principles</a:t>
                </a:r>
              </a:p>
            </c:rich>
          </c:tx>
        </c:title>
        <c:tickLblPos val="nextTo"/>
        <c:crossAx val="85063552"/>
        <c:crosses val="autoZero"/>
        <c:auto val="1"/>
        <c:lblAlgn val="ctr"/>
        <c:lblOffset val="100"/>
      </c:catAx>
      <c:valAx>
        <c:axId val="85063552"/>
        <c:scaling>
          <c:orientation val="minMax"/>
        </c:scaling>
        <c:axPos val="l"/>
        <c:majorGridlines/>
        <c:numFmt formatCode="General" sourceLinked="1"/>
        <c:tickLblPos val="nextTo"/>
        <c:crossAx val="85061632"/>
        <c:crosses val="autoZero"/>
        <c:crossBetween val="between"/>
      </c:valAx>
    </c:plotArea>
    <c:plotVisOnly val="1"/>
  </c:chart>
  <c:spPr>
    <a:solidFill>
      <a:schemeClr val="bg1"/>
    </a:solidFill>
    <a:ln>
      <a:solidFill>
        <a:schemeClr val="accent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autoTitleDeleted val="1"/>
    <c:plotArea>
      <c:layout>
        <c:manualLayout>
          <c:layoutTarget val="inner"/>
          <c:xMode val="edge"/>
          <c:yMode val="edge"/>
          <c:x val="0.13402084343596204"/>
          <c:y val="0.15360525079173634"/>
          <c:w val="0.8453622432114527"/>
          <c:h val="0.7398130446295875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Sheet1!$C$13</c:f>
              <c:strCache>
                <c:ptCount val="1"/>
                <c:pt idx="0">
                  <c:v>average score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cat>
            <c:strRef>
              <c:f>Sheet1!$B$14:$B$19</c:f>
              <c:strCache>
                <c:ptCount val="6"/>
                <c:pt idx="0">
                  <c:v>need 
(Q1)</c:v>
                </c:pt>
                <c:pt idx="1">
                  <c:v>purpose 
(Q3)</c:v>
                </c:pt>
                <c:pt idx="2">
                  <c:v>commitment 
(Q5)</c:v>
                </c:pt>
                <c:pt idx="3">
                  <c:v>trust 
(Q7)</c:v>
                </c:pt>
                <c:pt idx="4">
                  <c:v>arrangements 
(Q9)</c:v>
                </c:pt>
                <c:pt idx="5">
                  <c:v>monitoring 
(Q11)</c:v>
                </c:pt>
              </c:strCache>
            </c:strRef>
          </c:cat>
          <c:val>
            <c:numRef>
              <c:f>Sheet1!$C$14:$C$19</c:f>
              <c:numCache>
                <c:formatCode>0.00</c:formatCode>
                <c:ptCount val="6"/>
                <c:pt idx="0">
                  <c:v>0.63428571428571445</c:v>
                </c:pt>
                <c:pt idx="1">
                  <c:v>0.1428571428571429</c:v>
                </c:pt>
                <c:pt idx="2">
                  <c:v>0.4</c:v>
                </c:pt>
                <c:pt idx="3">
                  <c:v>0.10857142857142858</c:v>
                </c:pt>
                <c:pt idx="4">
                  <c:v>0.29142857142857154</c:v>
                </c:pt>
                <c:pt idx="5">
                  <c:v>-5.7142857142857162E-2</c:v>
                </c:pt>
              </c:numCache>
            </c:numRef>
          </c:val>
        </c:ser>
        <c:gapWidth val="40"/>
        <c:axId val="85864448"/>
        <c:axId val="85865984"/>
      </c:barChart>
      <c:catAx>
        <c:axId val="85864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865984"/>
        <c:crosses val="autoZero"/>
        <c:lblAlgn val="ctr"/>
        <c:lblOffset val="100"/>
        <c:tickLblSkip val="1"/>
        <c:tickMarkSkip val="1"/>
      </c:catAx>
      <c:valAx>
        <c:axId val="85865984"/>
        <c:scaling>
          <c:orientation val="minMax"/>
          <c:max val="1"/>
          <c:min val="-0.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/>
                  <a:t>Average score </a:t>
                </a:r>
              </a:p>
            </c:rich>
          </c:tx>
          <c:layout>
            <c:manualLayout>
              <c:xMode val="edge"/>
              <c:yMode val="edge"/>
              <c:x val="2.749140893470791E-2"/>
              <c:y val="0.36655948239028291"/>
            </c:manualLayout>
          </c:layout>
          <c:spPr>
            <a:noFill/>
            <a:ln w="25400">
              <a:noFill/>
            </a:ln>
          </c:spPr>
        </c:title>
        <c:numFmt formatCode="0.00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864448"/>
        <c:crosses val="autoZero"/>
        <c:crossBetween val="between"/>
        <c:majorUnit val="0.2"/>
        <c:minorUnit val="0.1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40606-4AE2-4F6A-A735-C1071A46928A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440D5-2990-4CEC-82F7-C077704A85A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15587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 explicitly as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devScoring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Key: Strongly Agree 4; Agree 3; Disagree 2; Strongly Disagree 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what extent do you agree with each of the following six statements in respect of the Partnership which is the subject of this assessment exercise as a whole?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for Partnership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substantial past achievements within the partnership.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The factors associated with successful working are known and understood.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Principal barriers are known and understood.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The extent to which partners engage in partnership working voluntarily or under pressure/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understood.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understanding of partners’ interdependence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understanding of those areas of activity where partners can achieve some goals by working independently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Clarity and Realism of Purpose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clear vision, shared values and agreed service principles.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We have clearly defined joint aims and objectives.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These joint aims and objectives are realistic.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The partnership has defined clear service outcomes.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The reason why each partner is engaged in the partnership is understood and accepted.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We have identified where early partnership success is most likely.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 from Nuffield Doc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03610-9E98-AA42-AAB8-B820795C51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87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Qualitative:  Open ended questions and comments – necessary to understand </a:t>
            </a:r>
            <a:r>
              <a:rPr lang="en-US" dirty="0" err="1" smtClean="0"/>
              <a:t>Likert</a:t>
            </a:r>
            <a:r>
              <a:rPr lang="en-US" dirty="0" smtClean="0"/>
              <a:t> scale survey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03610-9E98-AA42-AAB8-B820795C51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51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842753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What a partnership could be:</a:t>
            </a:r>
          </a:p>
          <a:p>
            <a:r>
              <a:rPr lang="en-US" dirty="0" smtClean="0"/>
              <a:t>Renegotiate</a:t>
            </a:r>
            <a:r>
              <a:rPr lang="en-US" baseline="0" dirty="0" smtClean="0"/>
              <a:t> relationships</a:t>
            </a:r>
          </a:p>
          <a:p>
            <a:r>
              <a:rPr lang="en-US" baseline="0" dirty="0" smtClean="0"/>
              <a:t>Renegotiate purpose</a:t>
            </a:r>
          </a:p>
          <a:p>
            <a:r>
              <a:rPr lang="en-US" baseline="0" dirty="0" smtClean="0"/>
              <a:t>Renegotiate oversight with independence – probity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03610-9E98-AA42-AAB8-B820795C51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673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Healthy Waterways Partnership – planning and science;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SEQ Catchments Ltd – implementation (through community engagement, undertaking waterway restoration on ground works as well as improved land management practices);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 Queensland Primary Industries and Fisheries, Department of Employment Economic Development and Innovation (DEEDI) – implementation (improved land management practices through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FarmFlow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program); with agricultural industry groups as subcontractors,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Southeast Queensland Traditional Owners Alliance (SEQTOA) – to involve Traditional Owners in improving the understanding of traditional condition of the three focal areas; in project planning and in the employment of Indigenous work teams in rehabilitation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03610-9E98-AA42-AAB8-B820795C51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2398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258531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49350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Introduce the</a:t>
            </a:r>
            <a:r>
              <a:rPr lang="en-AU" baseline="0" dirty="0" smtClean="0"/>
              <a:t> partners, general roles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0D5-2990-4CEC-82F7-C077704A85AD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00485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03610-9E98-AA42-AAB8-B820795C51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55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Mixed methods, triangulation,</a:t>
            </a:r>
            <a:r>
              <a:rPr lang="en-US" baseline="0" dirty="0" smtClean="0"/>
              <a:t> different perspectives via roles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KII – history, undercurrents, to inform survey construction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Survey – Wide engagement at all levels, able to be critical, reflective</a:t>
            </a:r>
          </a:p>
          <a:p>
            <a:r>
              <a:rPr lang="en-US" baseline="0" dirty="0" smtClean="0"/>
              <a:t>	Distinguish strategic and operational, recipients and land holders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KII also complexity of perceptions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03610-9E98-AA42-AAB8-B820795C51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02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8706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3667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17042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13797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3851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50081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62882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5046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74505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79827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37533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4DBDE"/>
            </a:gs>
            <a:gs pos="58000">
              <a:srgbClr val="DADFEA"/>
            </a:gs>
            <a:gs pos="76000">
              <a:srgbClr val="D7EEFD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86C7-AAC4-40C2-8577-9AAAD1EE57B9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3ECE-8828-4B26-9641-81B0E4D3EBE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7084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Lessons from 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a Partnership Evaluation</a:t>
            </a:r>
            <a:br>
              <a:rPr lang="en-US" dirty="0" smtClean="0">
                <a:latin typeface="Cambria" pitchFamily="18" charset="0"/>
              </a:rPr>
            </a:br>
            <a:endParaRPr lang="en-AU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1682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Rachel Eberhard &amp; Suzanne </a:t>
            </a:r>
            <a:r>
              <a:rPr lang="en-US" dirty="0" err="1" smtClean="0"/>
              <a:t>Hoverman</a:t>
            </a:r>
            <a:endParaRPr lang="en-US" dirty="0" smtClean="0"/>
          </a:p>
          <a:p>
            <a:r>
              <a:rPr lang="en-US" sz="2200" i="1" dirty="0" smtClean="0"/>
              <a:t>AES Conference, Sydney</a:t>
            </a:r>
          </a:p>
          <a:p>
            <a:r>
              <a:rPr lang="en-US" sz="2200" i="1" dirty="0" smtClean="0"/>
              <a:t>31</a:t>
            </a:r>
            <a:r>
              <a:rPr lang="en-US" sz="2200" i="1" baseline="30000" dirty="0" smtClean="0"/>
              <a:t>st</a:t>
            </a:r>
            <a:r>
              <a:rPr lang="en-US" sz="2200" i="1" dirty="0" smtClean="0"/>
              <a:t> August – 2</a:t>
            </a:r>
            <a:r>
              <a:rPr lang="en-US" sz="2200" i="1" baseline="30000" dirty="0" smtClean="0"/>
              <a:t>nd</a:t>
            </a:r>
            <a:r>
              <a:rPr lang="en-US" sz="2200" i="1" dirty="0" smtClean="0"/>
              <a:t> September, 2011 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22" y="5551770"/>
            <a:ext cx="1400556" cy="93726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042" y="5831981"/>
            <a:ext cx="2574925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726300" y="5751621"/>
            <a:ext cx="2049025" cy="537559"/>
          </a:xfrm>
          <a:prstGeom prst="rect">
            <a:avLst/>
          </a:prstGeom>
          <a:solidFill>
            <a:srgbClr val="FFFF99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SimSun" charset="0"/>
              </a:rPr>
              <a:t>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mic Sans MS"/>
                <a:ea typeface="SimSun" charset="0"/>
              </a:rPr>
              <a:t>Hoverman NRM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4991" y="6329362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ALLIANCE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1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Survey: Partnership Assessment Tool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	</a:t>
            </a:r>
            <a:r>
              <a:rPr lang="en-US" sz="2200" dirty="0" smtClean="0"/>
              <a:t>--</a:t>
            </a:r>
            <a:r>
              <a:rPr lang="en-US" sz="2200" i="1" dirty="0" smtClean="0"/>
              <a:t>Nuffield </a:t>
            </a:r>
            <a:r>
              <a:rPr lang="en-US" sz="2200" i="1" dirty="0"/>
              <a:t>Institute for </a:t>
            </a:r>
            <a:r>
              <a:rPr lang="en-US" sz="2200" i="1" dirty="0" smtClean="0"/>
              <a:t>Health (Hardy et al. 2000) 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dirty="0" smtClean="0"/>
              <a:t>1. Recognize </a:t>
            </a:r>
            <a:r>
              <a:rPr lang="en-US" dirty="0"/>
              <a:t>and accept the </a:t>
            </a:r>
            <a:r>
              <a:rPr lang="en-US" u="sng" dirty="0" smtClean="0"/>
              <a:t>need for partnership</a:t>
            </a:r>
            <a:endParaRPr lang="en-AU" u="sng" dirty="0" smtClean="0"/>
          </a:p>
          <a:p>
            <a:pPr marL="0" indent="0">
              <a:buNone/>
            </a:pPr>
            <a:r>
              <a:rPr lang="en-US" dirty="0" smtClean="0"/>
              <a:t>2. Develop </a:t>
            </a:r>
            <a:r>
              <a:rPr lang="en-US" u="sng" dirty="0" smtClean="0"/>
              <a:t>clarity</a:t>
            </a:r>
            <a:r>
              <a:rPr lang="en-US" dirty="0" smtClean="0"/>
              <a:t> and realism </a:t>
            </a:r>
            <a:r>
              <a:rPr lang="en-US" u="sng" dirty="0" smtClean="0"/>
              <a:t>of purpose</a:t>
            </a:r>
            <a:endParaRPr lang="en-AU" u="sng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Ensure </a:t>
            </a:r>
            <a:r>
              <a:rPr lang="en-US" u="sng" dirty="0"/>
              <a:t>commitment</a:t>
            </a:r>
            <a:r>
              <a:rPr lang="en-US" dirty="0"/>
              <a:t> and </a:t>
            </a:r>
            <a:r>
              <a:rPr lang="en-US" dirty="0" smtClean="0"/>
              <a:t>ownership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8544" y="191683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 Develop and maintain </a:t>
            </a:r>
            <a:r>
              <a:rPr lang="en-US" u="sng" dirty="0" smtClean="0"/>
              <a:t>trust</a:t>
            </a:r>
            <a:r>
              <a:rPr lang="en-US" dirty="0" smtClean="0"/>
              <a:t>.</a:t>
            </a:r>
            <a:endParaRPr lang="en-AU" dirty="0" smtClean="0"/>
          </a:p>
          <a:p>
            <a:pPr marL="0" indent="0">
              <a:buNone/>
            </a:pPr>
            <a:r>
              <a:rPr lang="en-US" dirty="0" smtClean="0"/>
              <a:t>5. Create clear and </a:t>
            </a:r>
            <a:r>
              <a:rPr lang="en-US" u="sng" dirty="0" smtClean="0"/>
              <a:t>robust</a:t>
            </a:r>
            <a:r>
              <a:rPr lang="en-US" dirty="0" smtClean="0"/>
              <a:t> partnership </a:t>
            </a:r>
            <a:r>
              <a:rPr lang="en-US" u="sng" dirty="0" smtClean="0"/>
              <a:t>arrangements</a:t>
            </a:r>
            <a:endParaRPr lang="en-AU" u="sng" dirty="0" smtClean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u="sng" dirty="0" smtClean="0"/>
              <a:t>Monitor</a:t>
            </a:r>
            <a:r>
              <a:rPr lang="en-US" dirty="0" smtClean="0"/>
              <a:t>, measure </a:t>
            </a:r>
            <a:r>
              <a:rPr lang="en-US" u="sng" dirty="0" smtClean="0"/>
              <a:t>and learn</a:t>
            </a:r>
            <a:endParaRPr lang="en-AU" u="sng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3739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6" y="165847"/>
            <a:ext cx="8229600" cy="1143000"/>
          </a:xfrm>
        </p:spPr>
        <p:txBody>
          <a:bodyPr/>
          <a:lstStyle/>
          <a:p>
            <a:r>
              <a:rPr lang="en-US" dirty="0" smtClean="0"/>
              <a:t>Survey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Bio-geographic information</a:t>
            </a:r>
          </a:p>
          <a:p>
            <a:r>
              <a:rPr lang="en-US" dirty="0" smtClean="0"/>
              <a:t>Open-ended questions</a:t>
            </a:r>
          </a:p>
          <a:p>
            <a:r>
              <a:rPr lang="en-US" dirty="0" smtClean="0"/>
              <a:t>Diagram of relationships – working or not?</a:t>
            </a:r>
          </a:p>
          <a:p>
            <a:r>
              <a:rPr lang="en-US" dirty="0" err="1" smtClean="0"/>
              <a:t>SurveyMonkey</a:t>
            </a:r>
            <a:r>
              <a:rPr lang="en-US" dirty="0" smtClean="0"/>
              <a:t> – analysis, responses traceable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690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354"/>
            <a:ext cx="8229600" cy="4691810"/>
          </a:xfrm>
        </p:spPr>
        <p:txBody>
          <a:bodyPr>
            <a:normAutofit/>
          </a:bodyPr>
          <a:lstStyle/>
          <a:p>
            <a:r>
              <a:rPr lang="en-US" dirty="0" smtClean="0"/>
              <a:t>Strategic </a:t>
            </a:r>
            <a:r>
              <a:rPr lang="en-US" dirty="0" err="1" smtClean="0"/>
              <a:t>vs</a:t>
            </a:r>
            <a:r>
              <a:rPr lang="en-US" dirty="0" smtClean="0"/>
              <a:t> operational levels</a:t>
            </a:r>
          </a:p>
          <a:p>
            <a:pPr lvl="1"/>
            <a:r>
              <a:rPr lang="en-US" dirty="0" smtClean="0"/>
              <a:t>Understanding partnerships, collaboration, </a:t>
            </a:r>
          </a:p>
          <a:p>
            <a:r>
              <a:rPr lang="en-US" dirty="0" smtClean="0"/>
              <a:t>Landholder </a:t>
            </a:r>
            <a:r>
              <a:rPr lang="en-US" dirty="0" err="1" smtClean="0"/>
              <a:t>vs</a:t>
            </a:r>
            <a:r>
              <a:rPr lang="en-US" dirty="0" smtClean="0"/>
              <a:t> non-landholder</a:t>
            </a:r>
          </a:p>
          <a:p>
            <a:r>
              <a:rPr lang="en-US" dirty="0" smtClean="0"/>
              <a:t>Left out groups</a:t>
            </a:r>
          </a:p>
          <a:p>
            <a:r>
              <a:rPr lang="en-US" dirty="0" smtClean="0"/>
              <a:t>Strategic Oversight group</a:t>
            </a:r>
          </a:p>
          <a:p>
            <a:pPr lvl="1"/>
            <a:r>
              <a:rPr lang="en-US" dirty="0" smtClean="0"/>
              <a:t>Reality of </a:t>
            </a:r>
          </a:p>
          <a:p>
            <a:pPr lvl="1"/>
            <a:r>
              <a:rPr lang="en-US" dirty="0" smtClean="0"/>
              <a:t>Different ideas for strategic oversight group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01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776864" cy="424847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9712" y="3933056"/>
          <a:ext cx="5328592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691680" y="1412776"/>
          <a:ext cx="554355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23042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Achieved: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 and constructive discussion at results presentation</a:t>
            </a:r>
          </a:p>
          <a:p>
            <a:r>
              <a:rPr lang="en-US" dirty="0" smtClean="0"/>
              <a:t>Operational concerns heard at strategic level</a:t>
            </a:r>
          </a:p>
          <a:p>
            <a:r>
              <a:rPr lang="en-US" dirty="0" smtClean="0"/>
              <a:t>More disadvantaged partners heard</a:t>
            </a:r>
          </a:p>
          <a:p>
            <a:endParaRPr lang="en-US" dirty="0"/>
          </a:p>
          <a:p>
            <a:r>
              <a:rPr lang="en-US" dirty="0" smtClean="0"/>
              <a:t>What a partnership could be</a:t>
            </a:r>
          </a:p>
        </p:txBody>
      </p:sp>
    </p:spTree>
    <p:extLst>
      <p:ext uri="{BB962C8B-B14F-4D97-AF65-F5344CB8AC3E}">
        <p14:creationId xmlns="" xmlns:p14="http://schemas.microsoft.com/office/powerpoint/2010/main" val="392987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Evaluation’s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(Many) Recommendations incorporated into the business case for a larger, more comprehensive program protecting </a:t>
            </a:r>
            <a:r>
              <a:rPr lang="en-US" dirty="0" err="1" smtClean="0"/>
              <a:t>Moreton</a:t>
            </a:r>
            <a:r>
              <a:rPr lang="en-US" dirty="0" smtClean="0"/>
              <a:t> Bay</a:t>
            </a:r>
          </a:p>
          <a:p>
            <a:r>
              <a:rPr lang="en-US" dirty="0" smtClean="0"/>
              <a:t>Some significant recommendations not</a:t>
            </a:r>
          </a:p>
          <a:p>
            <a:r>
              <a:rPr lang="en-US" dirty="0" smtClean="0"/>
              <a:t>Still to be considered by State government</a:t>
            </a:r>
          </a:p>
          <a:p>
            <a:r>
              <a:rPr lang="en-US" dirty="0" smtClean="0"/>
              <a:t>Impacts of floods – delay, loss of personnel, change of priorities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26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perspectives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1340768"/>
            <a:ext cx="456347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Different goals – waterway health </a:t>
            </a:r>
            <a:r>
              <a:rPr lang="en-US" dirty="0" err="1" smtClean="0"/>
              <a:t>vs</a:t>
            </a:r>
            <a:r>
              <a:rPr lang="en-US" dirty="0" smtClean="0"/>
              <a:t> sediment transport </a:t>
            </a:r>
            <a:r>
              <a:rPr lang="en-US" dirty="0" err="1" smtClean="0"/>
              <a:t>vs</a:t>
            </a:r>
            <a:r>
              <a:rPr lang="en-US" dirty="0" smtClean="0"/>
              <a:t> industry productivity </a:t>
            </a:r>
            <a:r>
              <a:rPr lang="en-US" dirty="0" err="1" smtClean="0"/>
              <a:t>vs</a:t>
            </a:r>
            <a:r>
              <a:rPr lang="en-US" dirty="0" smtClean="0"/>
              <a:t> quality science v community engagement </a:t>
            </a:r>
          </a:p>
          <a:p>
            <a:r>
              <a:rPr lang="en-US" dirty="0" smtClean="0"/>
              <a:t>Different purposes</a:t>
            </a:r>
          </a:p>
          <a:p>
            <a:r>
              <a:rPr lang="en-US" dirty="0" smtClean="0"/>
              <a:t>Different objectives -- strategic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operational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30013676"/>
              </p:ext>
            </p:extLst>
          </p:nvPr>
        </p:nvGraphicFramePr>
        <p:xfrm>
          <a:off x="0" y="2204864"/>
          <a:ext cx="4515803" cy="4496668"/>
        </p:xfrm>
        <a:graphic>
          <a:graphicData uri="http://schemas.openxmlformats.org/presentationml/2006/ole">
            <p:oleObj spid="_x0000_s1034" name="Document" r:id="rId4" imgW="5994179" imgH="596878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0140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Reflections on methodology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Survey</a:t>
            </a:r>
          </a:p>
          <a:p>
            <a:pPr lvl="1"/>
            <a:r>
              <a:rPr lang="en-AU" dirty="0" smtClean="0"/>
              <a:t>Whose partnership, which bits?</a:t>
            </a:r>
          </a:p>
          <a:p>
            <a:pPr lvl="1"/>
            <a:r>
              <a:rPr lang="en-AU" dirty="0" smtClean="0"/>
              <a:t>High levels of neutral responses</a:t>
            </a:r>
          </a:p>
          <a:p>
            <a:pPr lvl="1"/>
            <a:r>
              <a:rPr lang="en-AU" dirty="0" smtClean="0"/>
              <a:t>Separation of perspectives useful</a:t>
            </a:r>
          </a:p>
          <a:p>
            <a:r>
              <a:rPr lang="en-AU" dirty="0" smtClean="0"/>
              <a:t>Interviews</a:t>
            </a:r>
          </a:p>
          <a:p>
            <a:pPr lvl="1"/>
            <a:r>
              <a:rPr lang="en-AU" dirty="0" smtClean="0"/>
              <a:t>Essential for depth of understanding</a:t>
            </a:r>
          </a:p>
          <a:p>
            <a:r>
              <a:rPr lang="en-AU" dirty="0" smtClean="0"/>
              <a:t>Focus groups</a:t>
            </a:r>
          </a:p>
          <a:p>
            <a:pPr lvl="1"/>
            <a:r>
              <a:rPr lang="en-AU" dirty="0" smtClean="0"/>
              <a:t>Added useful ‘on-ground’ perspective (new views)</a:t>
            </a:r>
          </a:p>
          <a:p>
            <a:pPr lvl="1"/>
            <a:r>
              <a:rPr lang="en-AU" dirty="0" smtClean="0"/>
              <a:t>Naïve understanding of higher-level arrangements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46179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Field coordinator:</a:t>
            </a:r>
            <a:br>
              <a:rPr lang="en-AU" dirty="0" smtClean="0"/>
            </a:br>
            <a:r>
              <a:rPr lang="en-AU" dirty="0" smtClean="0"/>
              <a:t>the theoretical view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72" y="1600200"/>
            <a:ext cx="5438456" cy="4525963"/>
          </a:xfrm>
        </p:spPr>
      </p:pic>
    </p:spTree>
    <p:extLst>
      <p:ext uri="{BB962C8B-B14F-4D97-AF65-F5344CB8AC3E}">
        <p14:creationId xmlns="" xmlns:p14="http://schemas.microsoft.com/office/powerpoint/2010/main" val="34562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Field coordinator: </a:t>
            </a:r>
            <a:br>
              <a:rPr lang="en-AU" dirty="0" smtClean="0"/>
            </a:br>
            <a:r>
              <a:rPr lang="en-AU" dirty="0" smtClean="0"/>
              <a:t>the community–centric view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2129012"/>
            <a:ext cx="6321030" cy="3468338"/>
          </a:xfrm>
        </p:spPr>
      </p:pic>
    </p:spTree>
    <p:extLst>
      <p:ext uri="{BB962C8B-B14F-4D97-AF65-F5344CB8AC3E}">
        <p14:creationId xmlns="" xmlns:p14="http://schemas.microsoft.com/office/powerpoint/2010/main" val="34230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 a process in which </a:t>
            </a:r>
            <a:r>
              <a:rPr lang="en-US" u="sng" dirty="0" smtClean="0"/>
              <a:t>autonomous or semi-autonomous actors</a:t>
            </a:r>
            <a:r>
              <a:rPr lang="en-US" dirty="0" smtClean="0"/>
              <a:t> interact through formal and informal negotiations</a:t>
            </a:r>
            <a:r>
              <a:rPr lang="en-US" u="sng" dirty="0" smtClean="0"/>
              <a:t>, jointly creating rules and structures</a:t>
            </a:r>
            <a:r>
              <a:rPr lang="en-US" dirty="0" smtClean="0"/>
              <a:t> governing their relationships and ways to act or decide on the issues that brought them together; it’s a process involving </a:t>
            </a:r>
            <a:r>
              <a:rPr lang="en-US" u="sng" dirty="0" smtClean="0"/>
              <a:t>shared norms </a:t>
            </a:r>
            <a:r>
              <a:rPr lang="en-US" dirty="0" smtClean="0"/>
              <a:t>and </a:t>
            </a:r>
            <a:r>
              <a:rPr lang="en-US" u="sng" dirty="0" smtClean="0"/>
              <a:t>mutually beneficial interactions.</a:t>
            </a:r>
          </a:p>
          <a:p>
            <a:pPr lvl="3"/>
            <a:r>
              <a:rPr lang="en-US" dirty="0" smtClean="0"/>
              <a:t>Thomson et al, 2007</a:t>
            </a:r>
          </a:p>
        </p:txBody>
      </p:sp>
    </p:spTree>
    <p:extLst>
      <p:ext uri="{BB962C8B-B14F-4D97-AF65-F5344CB8AC3E}">
        <p14:creationId xmlns="" xmlns:p14="http://schemas.microsoft.com/office/powerpoint/2010/main" val="12961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5530626"/>
          </a:xfrm>
        </p:spPr>
        <p:txBody>
          <a:bodyPr/>
          <a:lstStyle/>
          <a:p>
            <a:r>
              <a:rPr lang="en-AU" dirty="0" smtClean="0"/>
              <a:t>Government investor:</a:t>
            </a:r>
            <a:br>
              <a:rPr lang="en-AU" dirty="0" smtClean="0"/>
            </a:br>
            <a:r>
              <a:rPr lang="en-AU" dirty="0" smtClean="0"/>
              <a:t>the hierarchical view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632"/>
            <a:ext cx="4655005" cy="6480720"/>
          </a:xfrm>
        </p:spPr>
      </p:pic>
    </p:spTree>
    <p:extLst>
      <p:ext uri="{BB962C8B-B14F-4D97-AF65-F5344CB8AC3E}">
        <p14:creationId xmlns="" xmlns:p14="http://schemas.microsoft.com/office/powerpoint/2010/main" val="11215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</a:t>
            </a:r>
            <a:r>
              <a:rPr lang="en-AU" dirty="0" smtClean="0"/>
              <a:t>mplications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Clarification of purpose is fundamental</a:t>
            </a:r>
          </a:p>
          <a:p>
            <a:r>
              <a:rPr lang="en-AU" dirty="0" smtClean="0"/>
              <a:t>Recognise life cycle of partnerships </a:t>
            </a:r>
          </a:p>
          <a:p>
            <a:r>
              <a:rPr lang="en-AU" dirty="0" smtClean="0"/>
              <a:t>Strategic v. operational behaviours</a:t>
            </a:r>
          </a:p>
          <a:p>
            <a:r>
              <a:rPr lang="en-AU" dirty="0" smtClean="0"/>
              <a:t>Mixed methods essential to unpack complex relationships</a:t>
            </a:r>
          </a:p>
          <a:p>
            <a:r>
              <a:rPr lang="en-AU" dirty="0" err="1" smtClean="0"/>
              <a:t>Facilitatory</a:t>
            </a:r>
            <a:r>
              <a:rPr lang="en-AU" dirty="0" smtClean="0"/>
              <a:t> role of evaluation in partnerships</a:t>
            </a:r>
          </a:p>
        </p:txBody>
      </p:sp>
    </p:spTree>
    <p:extLst>
      <p:ext uri="{BB962C8B-B14F-4D97-AF65-F5344CB8AC3E}">
        <p14:creationId xmlns="" xmlns:p14="http://schemas.microsoft.com/office/powerpoint/2010/main" val="2181308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412"/>
            <a:ext cx="8229600" cy="5184588"/>
          </a:xfrm>
        </p:spPr>
        <p:txBody>
          <a:bodyPr>
            <a:normAutofit fontScale="92500" lnSpcReduction="10000"/>
          </a:bodyPr>
          <a:lstStyle/>
          <a:p>
            <a:pPr marL="0" indent="-1008000">
              <a:spcBef>
                <a:spcPts val="1200"/>
              </a:spcBef>
              <a:buNone/>
            </a:pPr>
            <a:r>
              <a:rPr lang="en-AU" sz="2400" dirty="0" smtClean="0"/>
              <a:t>Australian Public Service Commission (2007). Tackling wicked problems. A public policy perspective. Canberra, ACT: Australian Government.</a:t>
            </a:r>
          </a:p>
          <a:p>
            <a:pPr marL="0" indent="-720000">
              <a:spcBef>
                <a:spcPts val="1200"/>
              </a:spcBef>
              <a:buNone/>
            </a:pPr>
            <a:r>
              <a:rPr lang="en-US" sz="2400" dirty="0" smtClean="0"/>
              <a:t>Hardy</a:t>
            </a:r>
            <a:r>
              <a:rPr lang="en-US" sz="2400" dirty="0"/>
              <a:t>, B., Hudson, B. and Waddington E. (2000) </a:t>
            </a:r>
            <a:r>
              <a:rPr lang="en-US" sz="2400" i="1" dirty="0"/>
              <a:t>What makes a </a:t>
            </a:r>
            <a:r>
              <a:rPr lang="en-US" sz="2400" i="1" dirty="0" smtClean="0"/>
              <a:t>Good </a:t>
            </a:r>
            <a:r>
              <a:rPr lang="en-US" sz="2400" i="1" dirty="0"/>
              <a:t>Partnership? A Partnership Assessment Tool</a:t>
            </a:r>
            <a:r>
              <a:rPr lang="en-US" sz="2400" dirty="0"/>
              <a:t>. Leeds: Nuffield Institute for Health</a:t>
            </a:r>
            <a:r>
              <a:rPr lang="en-US" sz="2400" dirty="0" smtClean="0"/>
              <a:t>.</a:t>
            </a:r>
          </a:p>
          <a:p>
            <a:pPr marL="0" indent="-720000">
              <a:spcBef>
                <a:spcPts val="1200"/>
              </a:spcBef>
              <a:buNone/>
            </a:pPr>
            <a:r>
              <a:rPr lang="en-US" sz="2400" dirty="0" err="1" smtClean="0"/>
              <a:t>Halliday</a:t>
            </a:r>
            <a:r>
              <a:rPr lang="en-US" sz="2400" dirty="0" smtClean="0"/>
              <a:t>, J., </a:t>
            </a:r>
            <a:r>
              <a:rPr lang="en-US" sz="2400" dirty="0" err="1" smtClean="0"/>
              <a:t>Asthana</a:t>
            </a:r>
            <a:r>
              <a:rPr lang="en-US" sz="2400" dirty="0" smtClean="0"/>
              <a:t>, S.N.M., Richardson, S.( 2004) Evaluating </a:t>
            </a:r>
            <a:r>
              <a:rPr lang="en-US" sz="2400" dirty="0"/>
              <a:t>Partnership</a:t>
            </a:r>
            <a:r>
              <a:rPr lang="en-US" sz="2400" dirty="0" smtClean="0"/>
              <a:t>:  </a:t>
            </a:r>
            <a:r>
              <a:rPr lang="en-US" sz="2400" dirty="0"/>
              <a:t>The Role of Formal Assessment </a:t>
            </a:r>
            <a:r>
              <a:rPr lang="en-US" sz="2400" dirty="0" smtClean="0"/>
              <a:t>Tools </a:t>
            </a:r>
            <a:r>
              <a:rPr lang="en-US" sz="2400" i="1" dirty="0" smtClean="0"/>
              <a:t>Evaluation </a:t>
            </a:r>
            <a:r>
              <a:rPr lang="en-US" sz="2400" b="1" dirty="0" smtClean="0"/>
              <a:t>10:</a:t>
            </a:r>
            <a:r>
              <a:rPr lang="en-US" sz="2400" dirty="0" smtClean="0"/>
              <a:t> 285</a:t>
            </a:r>
          </a:p>
          <a:p>
            <a:pPr marL="0" indent="-720000">
              <a:spcBef>
                <a:spcPts val="1200"/>
              </a:spcBef>
              <a:buNone/>
            </a:pPr>
            <a:r>
              <a:rPr lang="en-US" sz="2400" dirty="0" err="1" smtClean="0"/>
              <a:t>Funnell</a:t>
            </a:r>
            <a:r>
              <a:rPr lang="en-US" sz="2400" dirty="0" smtClean="0"/>
              <a:t>, S. (2006</a:t>
            </a:r>
            <a:r>
              <a:rPr lang="en-US" sz="2400" dirty="0"/>
              <a:t>). </a:t>
            </a:r>
            <a:r>
              <a:rPr lang="en-US" sz="2400" i="1" dirty="0"/>
              <a:t>Evaluating Partnership Programs – Challenges and </a:t>
            </a:r>
            <a:r>
              <a:rPr lang="en-US" sz="2400" i="1" dirty="0" smtClean="0"/>
              <a:t>Approaches </a:t>
            </a:r>
            <a:r>
              <a:rPr lang="en-US" sz="2400" dirty="0" smtClean="0"/>
              <a:t>AES</a:t>
            </a:r>
            <a:r>
              <a:rPr lang="en-US" sz="2400" i="1" dirty="0" smtClean="0"/>
              <a:t> </a:t>
            </a:r>
            <a:r>
              <a:rPr lang="en-US" sz="2400" dirty="0" smtClean="0"/>
              <a:t>International Conference, </a:t>
            </a:r>
            <a:r>
              <a:rPr lang="en-US" sz="2400" dirty="0"/>
              <a:t>Darwin, Australia 4 – 7 </a:t>
            </a:r>
            <a:r>
              <a:rPr lang="en-US" sz="2400" dirty="0" smtClean="0"/>
              <a:t>September 2006</a:t>
            </a:r>
          </a:p>
          <a:p>
            <a:pPr marL="0" indent="-720000">
              <a:spcBef>
                <a:spcPts val="1200"/>
              </a:spcBef>
              <a:buNone/>
            </a:pPr>
            <a:r>
              <a:rPr lang="en-AU" sz="2400" dirty="0" smtClean="0"/>
              <a:t>Selsky, J. W., &amp; Parker, B. (2005). Cross-sector partnerships to address social issues: Challenges to theory and practice. </a:t>
            </a:r>
            <a:r>
              <a:rPr lang="en-AU" sz="2400" i="1" dirty="0" smtClean="0"/>
              <a:t>Journal of Management, 31</a:t>
            </a:r>
            <a:r>
              <a:rPr lang="en-AU" sz="2400" i="0" dirty="0" smtClean="0"/>
              <a:t>(6), 849.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29053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1712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evaluate partnerships?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Growth in partnerships </a:t>
            </a:r>
          </a:p>
          <a:p>
            <a:r>
              <a:rPr lang="en-AU" dirty="0" smtClean="0"/>
              <a:t>Governance challenges</a:t>
            </a:r>
          </a:p>
          <a:p>
            <a:r>
              <a:rPr lang="en-AU" dirty="0" smtClean="0"/>
              <a:t>Impact of the partnership vs. the partnership itself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591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to negotiate actions across institutions to address wicked policy problems </a:t>
            </a:r>
            <a:r>
              <a:rPr lang="en-US" sz="2000" i="1" dirty="0" smtClean="0"/>
              <a:t>(APSC, 2007)</a:t>
            </a:r>
          </a:p>
          <a:p>
            <a:r>
              <a:rPr lang="en-US" dirty="0" smtClean="0"/>
              <a:t>3 analytical platforms </a:t>
            </a:r>
            <a:r>
              <a:rPr lang="en-US" sz="2000" i="1" dirty="0" smtClean="0"/>
              <a:t>(Selsky &amp; Parker, 2005)</a:t>
            </a:r>
          </a:p>
          <a:p>
            <a:pPr lvl="1"/>
            <a:r>
              <a:rPr lang="en-US" dirty="0" smtClean="0"/>
              <a:t>To access additional competencies</a:t>
            </a:r>
          </a:p>
          <a:p>
            <a:pPr lvl="1"/>
            <a:r>
              <a:rPr lang="en-US" dirty="0" smtClean="0"/>
              <a:t>To engage stakeholders in behavioural change</a:t>
            </a:r>
          </a:p>
          <a:p>
            <a:pPr lvl="1"/>
            <a:r>
              <a:rPr lang="en-US" dirty="0" smtClean="0"/>
              <a:t>Blurring of </a:t>
            </a:r>
            <a:r>
              <a:rPr lang="en-US" dirty="0" err="1" smtClean="0"/>
              <a:t>sectoral</a:t>
            </a:r>
            <a:r>
              <a:rPr lang="en-US" dirty="0" smtClean="0"/>
              <a:t> boundaries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87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Theory of Partnerships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/>
              <a:t>Diverse typologies – scale, structure, power</a:t>
            </a:r>
          </a:p>
          <a:p>
            <a:r>
              <a:rPr lang="en-AU" dirty="0" smtClean="0"/>
              <a:t>Distinct strategies – bureaucratic, entrepreneurial, community-oriented </a:t>
            </a:r>
            <a:r>
              <a:rPr lang="en-AU" sz="2000" i="1" dirty="0" smtClean="0"/>
              <a:t>(Herranz, 2009)</a:t>
            </a:r>
          </a:p>
          <a:p>
            <a:r>
              <a:rPr lang="en-AU" dirty="0" smtClean="0"/>
              <a:t>Essential elements – trust, reciprocity, mutuality </a:t>
            </a:r>
            <a:r>
              <a:rPr lang="en-AU" sz="1400" i="1" dirty="0" smtClean="0"/>
              <a:t>(Thomson et al., 2007)</a:t>
            </a:r>
          </a:p>
          <a:p>
            <a:pPr marL="0" indent="0">
              <a:buNone/>
            </a:pPr>
            <a:endParaRPr lang="en-AU" sz="2000" i="1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6367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Natural resource management</a:t>
            </a:r>
          </a:p>
          <a:p>
            <a:r>
              <a:rPr lang="en-AU" dirty="0" smtClean="0"/>
              <a:t>Land management for water quality and marine ecological benefits</a:t>
            </a:r>
          </a:p>
          <a:p>
            <a:r>
              <a:rPr lang="en-AU" dirty="0" smtClean="0"/>
              <a:t>Partnerships to improve agricultural practices</a:t>
            </a:r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80713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51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partnership</a:t>
            </a:r>
            <a:endParaRPr lang="en-A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318516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46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 processes for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ollaborative </a:t>
            </a:r>
            <a:r>
              <a:rPr lang="en-US" dirty="0"/>
              <a:t>program </a:t>
            </a:r>
            <a:r>
              <a:rPr lang="en-US" dirty="0" smtClean="0"/>
              <a:t>governance</a:t>
            </a:r>
          </a:p>
          <a:p>
            <a:pPr lvl="1"/>
            <a:r>
              <a:rPr lang="en-US" dirty="0" smtClean="0"/>
              <a:t>Traditional </a:t>
            </a:r>
            <a:r>
              <a:rPr lang="en-US" dirty="0"/>
              <a:t>Owner </a:t>
            </a:r>
            <a:r>
              <a:rPr lang="en-US" dirty="0" smtClean="0"/>
              <a:t>engagement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andholder engagement</a:t>
            </a:r>
          </a:p>
          <a:p>
            <a:r>
              <a:rPr lang="en-US" dirty="0" smtClean="0"/>
              <a:t> Make </a:t>
            </a:r>
            <a:r>
              <a:rPr lang="en-US" dirty="0"/>
              <a:t>recommendations </a:t>
            </a:r>
            <a:r>
              <a:rPr lang="en-US" dirty="0" smtClean="0"/>
              <a:t>for </a:t>
            </a:r>
            <a:r>
              <a:rPr lang="en-US" dirty="0"/>
              <a:t>improvement of current and expanded (region-wide) programs.</a:t>
            </a:r>
          </a:p>
        </p:txBody>
      </p:sp>
    </p:spTree>
    <p:extLst>
      <p:ext uri="{BB962C8B-B14F-4D97-AF65-F5344CB8AC3E}">
        <p14:creationId xmlns="" xmlns:p14="http://schemas.microsoft.com/office/powerpoint/2010/main" val="26209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92"/>
            <a:ext cx="8229600" cy="52477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Document review</a:t>
            </a:r>
          </a:p>
          <a:p>
            <a:r>
              <a:rPr lang="en-US" dirty="0" smtClean="0"/>
              <a:t>Key Informant Interviews </a:t>
            </a:r>
          </a:p>
          <a:p>
            <a:r>
              <a:rPr lang="en-US" dirty="0" smtClean="0"/>
              <a:t>Attend Partnership workshops – </a:t>
            </a:r>
            <a:r>
              <a:rPr lang="en-US" i="1" dirty="0" smtClean="0"/>
              <a:t>observe interactions</a:t>
            </a:r>
          </a:p>
          <a:p>
            <a:r>
              <a:rPr lang="en-US" dirty="0" smtClean="0"/>
              <a:t>Partnership Assessment Survey – on-line – </a:t>
            </a:r>
            <a:r>
              <a:rPr lang="en-US" i="1" dirty="0" smtClean="0"/>
              <a:t>strategic and operational personnel </a:t>
            </a:r>
          </a:p>
          <a:p>
            <a:r>
              <a:rPr lang="en-US" dirty="0" smtClean="0"/>
              <a:t>Focus Groups</a:t>
            </a:r>
          </a:p>
          <a:p>
            <a:pPr lvl="1"/>
            <a:r>
              <a:rPr lang="en-US" dirty="0" smtClean="0"/>
              <a:t>Landowner groups </a:t>
            </a:r>
            <a:r>
              <a:rPr lang="en-US" i="1" dirty="0" smtClean="0"/>
              <a:t>(3 locations)</a:t>
            </a:r>
          </a:p>
          <a:p>
            <a:pPr lvl="1"/>
            <a:r>
              <a:rPr lang="en-US" dirty="0" smtClean="0"/>
              <a:t>Traditional Owners </a:t>
            </a:r>
          </a:p>
          <a:p>
            <a:r>
              <a:rPr lang="en-US" dirty="0" smtClean="0"/>
              <a:t>Follow up interviews – </a:t>
            </a:r>
            <a:r>
              <a:rPr lang="en-US" i="1" dirty="0" smtClean="0"/>
              <a:t>from survey results, further info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630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968</Words>
  <Application>Microsoft Office PowerPoint</Application>
  <PresentationFormat>On-screen Show (4:3)</PresentationFormat>
  <Paragraphs>168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Document</vt:lpstr>
      <vt:lpstr>Lessons from  a Partnership Evaluation </vt:lpstr>
      <vt:lpstr>Partnerships……</vt:lpstr>
      <vt:lpstr>Why evaluate partnerships?</vt:lpstr>
      <vt:lpstr>Theory of Partnerships</vt:lpstr>
      <vt:lpstr>Theory of Partnerships 2</vt:lpstr>
      <vt:lpstr>Context</vt:lpstr>
      <vt:lpstr>The partnership</vt:lpstr>
      <vt:lpstr>Purpose of the Evaluation</vt:lpstr>
      <vt:lpstr>Methodology</vt:lpstr>
      <vt:lpstr> Survey: Partnership Assessment Tool    --Nuffield Institute for Health (Hardy et al. 2000) </vt:lpstr>
      <vt:lpstr>Survey design</vt:lpstr>
      <vt:lpstr>Findings</vt:lpstr>
      <vt:lpstr>Results</vt:lpstr>
      <vt:lpstr>Evaluation Achieved:</vt:lpstr>
      <vt:lpstr>Evaluation’s Influence</vt:lpstr>
      <vt:lpstr>Diverse perspectives</vt:lpstr>
      <vt:lpstr>Reflections on methodology</vt:lpstr>
      <vt:lpstr>Field coordinator: the theoretical view</vt:lpstr>
      <vt:lpstr>Field coordinator:  the community–centric view</vt:lpstr>
      <vt:lpstr>Government investor: the hierarchical view</vt:lpstr>
      <vt:lpstr>Implications</vt:lpstr>
      <vt:lpstr>References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Eberhard</dc:creator>
  <cp:lastModifiedBy>Rachel Eberhard</cp:lastModifiedBy>
  <cp:revision>33</cp:revision>
  <dcterms:created xsi:type="dcterms:W3CDTF">2011-08-26T02:14:36Z</dcterms:created>
  <dcterms:modified xsi:type="dcterms:W3CDTF">2011-08-30T23:11:36Z</dcterms:modified>
</cp:coreProperties>
</file>